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Mediteranski način prehrane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Melanija Miodrag, prof.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9879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3111"/>
            <a:ext cx="9609668" cy="992962"/>
          </a:xfrm>
        </p:spPr>
        <p:txBody>
          <a:bodyPr/>
          <a:lstStyle/>
          <a:p>
            <a:pPr algn="ctr"/>
            <a:r>
              <a:rPr lang="hr-HR" b="1" dirty="0"/>
              <a:t>Mlijeko i mliječni proizvodi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617" y="2137894"/>
            <a:ext cx="4697452" cy="356428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• jogurt </a:t>
            </a:r>
            <a:r>
              <a:rPr lang="hr-HR" dirty="0"/>
              <a:t>i drugi fermentirani mliječni proizvodi </a:t>
            </a:r>
          </a:p>
          <a:p>
            <a:r>
              <a:rPr lang="hr-HR" dirty="0" smtClean="0"/>
              <a:t>• mlijeko </a:t>
            </a:r>
            <a:r>
              <a:rPr lang="hr-HR" dirty="0"/>
              <a:t>(kozje i ovčje mlijeko); sirevi (domaća → lokalna receptura) </a:t>
            </a:r>
          </a:p>
          <a:p>
            <a:r>
              <a:rPr lang="hr-HR" dirty="0" smtClean="0"/>
              <a:t>• bjelančevina</a:t>
            </a:r>
            <a:r>
              <a:rPr lang="hr-HR" dirty="0"/>
              <a:t>, vitamini A i D te B skupine, Ca i P </a:t>
            </a:r>
          </a:p>
          <a:p>
            <a:r>
              <a:rPr lang="hr-HR" dirty="0" smtClean="0"/>
              <a:t>• djeca </a:t>
            </a:r>
            <a:r>
              <a:rPr lang="hr-HR" dirty="0"/>
              <a:t>i mladež → 1/2 L </a:t>
            </a:r>
          </a:p>
          <a:p>
            <a:r>
              <a:rPr lang="hr-HR" dirty="0" smtClean="0"/>
              <a:t>• odrasli </a:t>
            </a:r>
            <a:r>
              <a:rPr lang="hr-HR" dirty="0"/>
              <a:t>→ prednost dati obranom ili polumasnom mlijeku i/ili mliječnim proizvodima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2" y="2137894"/>
            <a:ext cx="4718229" cy="33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55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49472"/>
            <a:ext cx="9609668" cy="980083"/>
          </a:xfrm>
        </p:spPr>
        <p:txBody>
          <a:bodyPr/>
          <a:lstStyle/>
          <a:p>
            <a:pPr algn="ctr"/>
            <a:r>
              <a:rPr lang="hr-HR" b="1" dirty="0"/>
              <a:t>Riba, perad, jaja, meso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429555"/>
            <a:ext cx="4706154" cy="472654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• biološki </a:t>
            </a:r>
            <a:r>
              <a:rPr lang="hr-HR" dirty="0"/>
              <a:t>vrijedne bjelančevine </a:t>
            </a:r>
          </a:p>
          <a:p>
            <a:r>
              <a:rPr lang="hr-HR" dirty="0" smtClean="0"/>
              <a:t>• vitamini </a:t>
            </a:r>
            <a:r>
              <a:rPr lang="hr-HR" dirty="0"/>
              <a:t>(B skupine, ali A i D) </a:t>
            </a:r>
          </a:p>
          <a:p>
            <a:r>
              <a:rPr lang="hr-HR" dirty="0" smtClean="0"/>
              <a:t>• minerali </a:t>
            </a:r>
            <a:r>
              <a:rPr lang="hr-HR" dirty="0"/>
              <a:t>(Fe, Zn, Mg) </a:t>
            </a:r>
          </a:p>
          <a:p>
            <a:r>
              <a:rPr lang="hr-HR" dirty="0" smtClean="0"/>
              <a:t>• masti </a:t>
            </a:r>
            <a:endParaRPr lang="hr-HR" dirty="0"/>
          </a:p>
          <a:p>
            <a:r>
              <a:rPr lang="hr-HR" dirty="0" smtClean="0"/>
              <a:t>• umjerena </a:t>
            </a:r>
            <a:r>
              <a:rPr lang="hr-HR" dirty="0"/>
              <a:t>uporaba crvenog mesa (svinjetina i govedina te proizvodi) </a:t>
            </a:r>
          </a:p>
          <a:p>
            <a:r>
              <a:rPr lang="hr-HR" dirty="0" smtClean="0"/>
              <a:t>• tradicionalan </a:t>
            </a:r>
            <a:r>
              <a:rPr lang="hr-HR" dirty="0"/>
              <a:t>način pripreme </a:t>
            </a:r>
          </a:p>
          <a:p>
            <a:r>
              <a:rPr lang="hr-HR" dirty="0" smtClean="0"/>
              <a:t>• mršavo</a:t>
            </a:r>
            <a:r>
              <a:rPr lang="hr-HR" dirty="0"/>
              <a:t>, krto meso (perad i riba) </a:t>
            </a:r>
          </a:p>
          <a:p>
            <a:r>
              <a:rPr lang="hr-HR" dirty="0" smtClean="0"/>
              <a:t>• </a:t>
            </a:r>
            <a:r>
              <a:rPr lang="hr-HR" b="1" dirty="0" smtClean="0"/>
              <a:t>plava riba (srdela) ima golemu prehrambenu vrijednost, a dostupna </a:t>
            </a:r>
            <a:r>
              <a:rPr lang="hr-HR" b="1" dirty="0"/>
              <a:t>je kao jednostavan i jeftin proizvod </a:t>
            </a:r>
          </a:p>
          <a:p>
            <a:r>
              <a:rPr lang="hr-HR" dirty="0" smtClean="0"/>
              <a:t>• jaja </a:t>
            </a:r>
            <a:r>
              <a:rPr lang="hr-HR" dirty="0"/>
              <a:t>za mlade i zdrave osobe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2102206"/>
            <a:ext cx="5198001" cy="33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4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01520"/>
            <a:ext cx="9609668" cy="734096"/>
          </a:xfrm>
        </p:spPr>
        <p:txBody>
          <a:bodyPr/>
          <a:lstStyle/>
          <a:p>
            <a:pPr algn="ctr"/>
            <a:r>
              <a:rPr lang="hr-HR" b="1" dirty="0" smtClean="0"/>
              <a:t>Riba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400" y="1777284"/>
            <a:ext cx="5031462" cy="3812147"/>
          </a:xfrm>
        </p:spPr>
        <p:txBody>
          <a:bodyPr>
            <a:normAutofit/>
          </a:bodyPr>
          <a:lstStyle/>
          <a:p>
            <a:r>
              <a:rPr lang="hr-HR" dirty="0" smtClean="0"/>
              <a:t>• manje </a:t>
            </a:r>
            <a:r>
              <a:rPr lang="hr-HR" dirty="0"/>
              <a:t>kolesterola </a:t>
            </a:r>
          </a:p>
          <a:p>
            <a:r>
              <a:rPr lang="hr-HR" dirty="0" smtClean="0"/>
              <a:t>• manje </a:t>
            </a:r>
            <a:r>
              <a:rPr lang="hr-HR" dirty="0"/>
              <a:t>zasićenih masti </a:t>
            </a:r>
          </a:p>
          <a:p>
            <a:r>
              <a:rPr lang="hr-HR" dirty="0" smtClean="0"/>
              <a:t>• manju </a:t>
            </a:r>
            <a:r>
              <a:rPr lang="hr-HR" dirty="0"/>
              <a:t>energetska vrijednost </a:t>
            </a:r>
          </a:p>
          <a:p>
            <a:r>
              <a:rPr lang="hr-HR" dirty="0" smtClean="0"/>
              <a:t>• kraća </a:t>
            </a:r>
            <a:r>
              <a:rPr lang="hr-HR" dirty="0"/>
              <a:t>probava → manje lučenje želučanih kiselina </a:t>
            </a:r>
          </a:p>
          <a:p>
            <a:r>
              <a:rPr lang="hr-HR" dirty="0" smtClean="0"/>
              <a:t>• visok </a:t>
            </a:r>
            <a:r>
              <a:rPr lang="hr-HR" dirty="0"/>
              <a:t>sadržaj </a:t>
            </a:r>
            <a:r>
              <a:rPr lang="hr-HR" b="1" dirty="0"/>
              <a:t>P, Se i I i dr. (Ca, Mg, NaCl, F) </a:t>
            </a:r>
          </a:p>
          <a:p>
            <a:r>
              <a:rPr lang="hr-HR" dirty="0" smtClean="0"/>
              <a:t>• </a:t>
            </a:r>
            <a:r>
              <a:rPr lang="hr-HR" b="1" dirty="0" smtClean="0"/>
              <a:t>vitamini </a:t>
            </a:r>
            <a:r>
              <a:rPr lang="hr-HR" b="1" dirty="0"/>
              <a:t>A, D i E; tijamin i riboflavin </a:t>
            </a:r>
          </a:p>
          <a:p>
            <a:r>
              <a:rPr lang="hr-HR" b="1" dirty="0" smtClean="0"/>
              <a:t>• višestruko </a:t>
            </a:r>
            <a:r>
              <a:rPr lang="hr-HR" b="1" dirty="0"/>
              <a:t>nezasićene omega-3 masne kiseline → štite srce i krvne </a:t>
            </a:r>
            <a:r>
              <a:rPr lang="hr-HR" b="1" dirty="0" smtClean="0"/>
              <a:t>žile </a:t>
            </a:r>
            <a:endParaRPr lang="hr-HR" b="1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622737"/>
            <a:ext cx="4156768" cy="41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8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40" y="552504"/>
            <a:ext cx="9609668" cy="851294"/>
          </a:xfrm>
        </p:spPr>
        <p:txBody>
          <a:bodyPr/>
          <a:lstStyle/>
          <a:p>
            <a:pPr algn="ctr"/>
            <a:r>
              <a:rPr lang="hr-HR" b="1" dirty="0"/>
              <a:t>Omega-3 masne kiseline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08" y="1403799"/>
            <a:ext cx="4409940" cy="493260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• srdela</a:t>
            </a:r>
            <a:r>
              <a:rPr lang="hr-HR" dirty="0"/>
              <a:t>, skuša, </a:t>
            </a:r>
            <a:r>
              <a:rPr lang="hr-HR" dirty="0" smtClean="0"/>
              <a:t>tuna, </a:t>
            </a:r>
            <a:r>
              <a:rPr lang="hr-HR" dirty="0"/>
              <a:t>losos, haringa, </a:t>
            </a:r>
            <a:r>
              <a:rPr lang="hr-HR" dirty="0" smtClean="0"/>
              <a:t>bakalar, pastrva, </a:t>
            </a:r>
            <a:r>
              <a:rPr lang="hr-HR" dirty="0"/>
              <a:t>sjemenje i orašasti plodovi </a:t>
            </a:r>
          </a:p>
          <a:p>
            <a:r>
              <a:rPr lang="hr-HR" dirty="0" smtClean="0"/>
              <a:t>• esencijalne </a:t>
            </a:r>
            <a:r>
              <a:rPr lang="hr-HR" dirty="0"/>
              <a:t>su i nužne u metabolizmu </a:t>
            </a:r>
          </a:p>
          <a:p>
            <a:r>
              <a:rPr lang="hr-HR" dirty="0" smtClean="0"/>
              <a:t>• pomažu </a:t>
            </a:r>
            <a:r>
              <a:rPr lang="hr-HR" dirty="0"/>
              <a:t>održavanju </a:t>
            </a:r>
            <a:r>
              <a:rPr lang="hr-HR" b="1" dirty="0"/>
              <a:t>elastičnosti</a:t>
            </a:r>
            <a:r>
              <a:rPr lang="hr-HR" dirty="0"/>
              <a:t> i </a:t>
            </a:r>
            <a:r>
              <a:rPr lang="hr-HR" b="1" dirty="0"/>
              <a:t>tonusa krvnih žila </a:t>
            </a:r>
          </a:p>
          <a:p>
            <a:r>
              <a:rPr lang="hr-HR" dirty="0" smtClean="0"/>
              <a:t>• </a:t>
            </a:r>
            <a:r>
              <a:rPr lang="hr-HR" b="1" dirty="0" smtClean="0"/>
              <a:t>smanjuju </a:t>
            </a:r>
            <a:r>
              <a:rPr lang="hr-HR" b="1" dirty="0"/>
              <a:t>mogućnost nastanka ugrušaka </a:t>
            </a:r>
          </a:p>
          <a:p>
            <a:r>
              <a:rPr lang="hr-HR" dirty="0" smtClean="0"/>
              <a:t>• </a:t>
            </a:r>
            <a:r>
              <a:rPr lang="hr-HR" b="1" dirty="0" smtClean="0"/>
              <a:t>pomažu </a:t>
            </a:r>
            <a:r>
              <a:rPr lang="hr-HR" b="1" dirty="0"/>
              <a:t>regulaciji krvnog tlaka </a:t>
            </a:r>
          </a:p>
          <a:p>
            <a:r>
              <a:rPr lang="hr-HR" dirty="0" smtClean="0"/>
              <a:t>• </a:t>
            </a:r>
            <a:r>
              <a:rPr lang="hr-HR" b="1" dirty="0" smtClean="0"/>
              <a:t>snižavaju </a:t>
            </a:r>
            <a:r>
              <a:rPr lang="hr-HR" b="1" dirty="0"/>
              <a:t>koncentraciju triglicerida, a povećavaju koncentraciju HDL u krvi </a:t>
            </a:r>
          </a:p>
          <a:p>
            <a:r>
              <a:rPr lang="hr-HR" dirty="0" smtClean="0"/>
              <a:t>• do </a:t>
            </a:r>
            <a:r>
              <a:rPr lang="hr-HR" dirty="0"/>
              <a:t>20% smanjuju rizik od bolesti srca i krvnih žila, te raka debelog crijeva i prostate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64" y="2099958"/>
            <a:ext cx="5180911" cy="35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9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35837"/>
            <a:ext cx="9609668" cy="799780"/>
          </a:xfrm>
        </p:spPr>
        <p:txBody>
          <a:bodyPr/>
          <a:lstStyle/>
          <a:p>
            <a:pPr algn="ctr"/>
            <a:r>
              <a:rPr lang="hr-HR" b="1" dirty="0"/>
              <a:t>Maslinovo ulje i riba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589" y="2059939"/>
            <a:ext cx="4375480" cy="3645402"/>
          </a:xfrm>
        </p:spPr>
        <p:txBody>
          <a:bodyPr/>
          <a:lstStyle/>
          <a:p>
            <a:r>
              <a:rPr lang="hr-HR" dirty="0" smtClean="0"/>
              <a:t>• pridonosi </a:t>
            </a:r>
            <a:r>
              <a:rPr lang="hr-HR" dirty="0"/>
              <a:t>ravnoteži unosa </a:t>
            </a:r>
            <a:r>
              <a:rPr lang="hr-HR" b="1" dirty="0"/>
              <a:t>omega-6</a:t>
            </a:r>
            <a:r>
              <a:rPr lang="hr-HR" dirty="0"/>
              <a:t> i </a:t>
            </a:r>
            <a:r>
              <a:rPr lang="hr-HR" b="1" dirty="0"/>
              <a:t>omega-3 nezasićenih masnih kiselina </a:t>
            </a:r>
          </a:p>
          <a:p>
            <a:r>
              <a:rPr lang="hr-HR" dirty="0" smtClean="0"/>
              <a:t>• pravilan </a:t>
            </a:r>
            <a:r>
              <a:rPr lang="hr-HR" dirty="0"/>
              <a:t>omjer važan za sveukupno zdravlje </a:t>
            </a:r>
          </a:p>
          <a:p>
            <a:r>
              <a:rPr lang="hr-HR" dirty="0" smtClean="0"/>
              <a:t>• u </a:t>
            </a:r>
            <a:r>
              <a:rPr lang="hr-HR" dirty="0"/>
              <a:t>prehrani predaka = 5 : 1 </a:t>
            </a:r>
          </a:p>
          <a:p>
            <a:r>
              <a:rPr lang="hr-HR" dirty="0" smtClean="0"/>
              <a:t>• danas </a:t>
            </a:r>
            <a:r>
              <a:rPr lang="hr-HR" dirty="0"/>
              <a:t>= 20 : 1 </a:t>
            </a:r>
          </a:p>
          <a:p>
            <a:r>
              <a:rPr lang="hr-HR" dirty="0" smtClean="0"/>
              <a:t>• </a:t>
            </a:r>
            <a:r>
              <a:rPr lang="hr-HR" b="1" dirty="0" smtClean="0"/>
              <a:t>Masti </a:t>
            </a:r>
            <a:r>
              <a:rPr lang="hr-HR" b="1" dirty="0"/>
              <a:t>nam trebaju, ali sve masti nemaju isti učinak na naš organizam</a:t>
            </a:r>
            <a:r>
              <a:rPr lang="hr-HR" b="1" dirty="0" smtClean="0"/>
              <a:t>.</a:t>
            </a:r>
            <a:endParaRPr lang="hr-HR" b="1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059939"/>
            <a:ext cx="4358424" cy="31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8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5915"/>
            <a:ext cx="9609668" cy="862204"/>
          </a:xfrm>
        </p:spPr>
        <p:txBody>
          <a:bodyPr/>
          <a:lstStyle/>
          <a:p>
            <a:pPr algn="ctr"/>
            <a:r>
              <a:rPr lang="hr-HR" b="1" dirty="0" smtClean="0"/>
              <a:t>Crno vino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28119"/>
            <a:ext cx="4616002" cy="4082602"/>
          </a:xfrm>
        </p:spPr>
        <p:txBody>
          <a:bodyPr/>
          <a:lstStyle/>
          <a:p>
            <a:r>
              <a:rPr lang="hr-HR" dirty="0"/>
              <a:t>• razrijeđenog vodom → gasi žeđ </a:t>
            </a:r>
          </a:p>
          <a:p>
            <a:r>
              <a:rPr lang="hr-HR" dirty="0" smtClean="0"/>
              <a:t>• danas </a:t>
            </a:r>
            <a:r>
              <a:rPr lang="hr-HR" dirty="0"/>
              <a:t>se smatra da su </a:t>
            </a:r>
            <a:r>
              <a:rPr lang="hr-HR" b="1" dirty="0"/>
              <a:t>polifenoli (resveratrol) lovci = “hvatači” slobodnih radikala → antioksidansa. </a:t>
            </a:r>
          </a:p>
          <a:p>
            <a:r>
              <a:rPr lang="hr-HR" dirty="0" smtClean="0"/>
              <a:t>• preporuka </a:t>
            </a:r>
            <a:r>
              <a:rPr lang="hr-HR" dirty="0"/>
              <a:t>je jedna čaša (1 dcl) dnevno (posebno za žene) </a:t>
            </a:r>
          </a:p>
          <a:p>
            <a:r>
              <a:rPr lang="hr-HR" dirty="0" smtClean="0"/>
              <a:t>• može </a:t>
            </a:r>
            <a:r>
              <a:rPr lang="hr-HR" dirty="0"/>
              <a:t>vrlo </a:t>
            </a:r>
            <a:r>
              <a:rPr lang="hr-HR" b="1" dirty="0"/>
              <a:t>povoljno</a:t>
            </a:r>
            <a:r>
              <a:rPr lang="hr-HR" dirty="0"/>
              <a:t> </a:t>
            </a:r>
            <a:r>
              <a:rPr lang="hr-HR" b="1" dirty="0"/>
              <a:t>djelovati na zdravlje</a:t>
            </a:r>
            <a:r>
              <a:rPr lang="hr-HR" dirty="0"/>
              <a:t>, a da pritom ne izazove </a:t>
            </a:r>
          </a:p>
          <a:p>
            <a:r>
              <a:rPr lang="hr-HR" dirty="0"/>
              <a:t>probleme s alkoholom.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83" y="2214144"/>
            <a:ext cx="4737886" cy="33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52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10080"/>
            <a:ext cx="9609668" cy="722506"/>
          </a:xfrm>
        </p:spPr>
        <p:txBody>
          <a:bodyPr/>
          <a:lstStyle/>
          <a:p>
            <a:pPr algn="ctr"/>
            <a:r>
              <a:rPr lang="hr-HR" b="1" dirty="0" smtClean="0"/>
              <a:t>Začini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465" y="2253803"/>
            <a:ext cx="4787604" cy="2524260"/>
          </a:xfrm>
        </p:spPr>
        <p:txBody>
          <a:bodyPr/>
          <a:lstStyle/>
          <a:p>
            <a:r>
              <a:rPr lang="hr-HR" dirty="0"/>
              <a:t>• </a:t>
            </a:r>
            <a:r>
              <a:rPr lang="hr-HR" b="1" dirty="0"/>
              <a:t>morska sol </a:t>
            </a:r>
            <a:r>
              <a:rPr lang="hr-HR" dirty="0"/>
              <a:t>(I, Mg) </a:t>
            </a:r>
          </a:p>
          <a:p>
            <a:r>
              <a:rPr lang="hr-HR" dirty="0"/>
              <a:t>• daje prirodan okus slanog i ne treba dodavati hrani druge pojačivače okusa koje sadrže neki gotovi začini. </a:t>
            </a:r>
          </a:p>
          <a:p>
            <a:r>
              <a:rPr lang="hr-HR" dirty="0"/>
              <a:t>• prirodni konzervans, kao i lovor ili med </a:t>
            </a:r>
          </a:p>
          <a:p>
            <a:r>
              <a:rPr lang="hr-HR" dirty="0"/>
              <a:t>• </a:t>
            </a:r>
            <a:r>
              <a:rPr lang="hr-HR" b="1" dirty="0"/>
              <a:t>Sa soli, kao i s vinom, treba biti umjeren</a:t>
            </a:r>
            <a:r>
              <a:rPr lang="hr-HR" dirty="0"/>
              <a:t>.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852948"/>
            <a:ext cx="4577365" cy="33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5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7429"/>
            <a:ext cx="9609668" cy="759173"/>
          </a:xfrm>
        </p:spPr>
        <p:txBody>
          <a:bodyPr/>
          <a:lstStyle/>
          <a:p>
            <a:pPr algn="ctr"/>
            <a:r>
              <a:rPr lang="hr-HR" b="1" dirty="0" smtClean="0"/>
              <a:t>Začinsko bilje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370" y="2163649"/>
            <a:ext cx="4190999" cy="3618963"/>
          </a:xfrm>
        </p:spPr>
        <p:txBody>
          <a:bodyPr/>
          <a:lstStyle/>
          <a:p>
            <a:r>
              <a:rPr lang="hr-HR" dirty="0"/>
              <a:t>• netom ubrano ili posušeno </a:t>
            </a:r>
          </a:p>
          <a:p>
            <a:r>
              <a:rPr lang="hr-HR" dirty="0"/>
              <a:t>• dodaje se na kraju pripreme </a:t>
            </a:r>
          </a:p>
          <a:p>
            <a:r>
              <a:rPr lang="hr-HR" dirty="0"/>
              <a:t>• oplemenjuje svako jelo </a:t>
            </a:r>
          </a:p>
          <a:p>
            <a:r>
              <a:rPr lang="hr-HR" dirty="0"/>
              <a:t>• obogaćuje okus i pojačava aromu te </a:t>
            </a:r>
          </a:p>
          <a:p>
            <a:r>
              <a:rPr lang="hr-HR" dirty="0"/>
              <a:t>• daje prepoznatljiv miris </a:t>
            </a:r>
          </a:p>
          <a:p>
            <a:r>
              <a:rPr lang="hr-HR" dirty="0"/>
              <a:t>• ljekovito djeluju na probavni sustav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614" y="2163649"/>
            <a:ext cx="4611455" cy="25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3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32806"/>
            <a:ext cx="9609668" cy="902811"/>
          </a:xfrm>
        </p:spPr>
        <p:txBody>
          <a:bodyPr/>
          <a:lstStyle/>
          <a:p>
            <a:pPr algn="ctr"/>
            <a:r>
              <a:rPr lang="hr-HR" b="1" dirty="0" smtClean="0"/>
              <a:t>Slatkiši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2712" y="2975021"/>
            <a:ext cx="3302357" cy="1184856"/>
          </a:xfrm>
        </p:spPr>
        <p:txBody>
          <a:bodyPr/>
          <a:lstStyle/>
          <a:p>
            <a:r>
              <a:rPr lang="hr-HR" dirty="0"/>
              <a:t>• svježe voće → tipičan desert </a:t>
            </a:r>
          </a:p>
          <a:p>
            <a:r>
              <a:rPr lang="hr-HR" dirty="0"/>
              <a:t>• slatko češće s medom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988448"/>
            <a:ext cx="575512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7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2151" y="2802619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ISHODI</a:t>
            </a:r>
            <a:br>
              <a:rPr lang="hr-HR" dirty="0" smtClean="0"/>
            </a:br>
            <a:r>
              <a:rPr lang="hr-HR" dirty="0" smtClean="0"/>
              <a:t>- učenik prepoznaje osnovna obilježja mediteranske prehrane</a:t>
            </a:r>
            <a:br>
              <a:rPr lang="hr-HR" dirty="0" smtClean="0"/>
            </a:br>
            <a:r>
              <a:rPr lang="hr-HR" dirty="0" smtClean="0"/>
              <a:t>- učenik primjenjuje mediteransku prehranu u svom jelovniku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412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51747"/>
            <a:ext cx="9609668" cy="748264"/>
          </a:xfrm>
        </p:spPr>
        <p:txBody>
          <a:bodyPr/>
          <a:lstStyle/>
          <a:p>
            <a:pPr algn="ctr"/>
            <a:r>
              <a:rPr lang="hr-HR" b="1" dirty="0" smtClean="0"/>
              <a:t>Mediteranska prehrana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736" y="2188726"/>
            <a:ext cx="4671694" cy="3207521"/>
          </a:xfrm>
        </p:spPr>
        <p:txBody>
          <a:bodyPr/>
          <a:lstStyle/>
          <a:p>
            <a:r>
              <a:rPr lang="hr-HR" dirty="0"/>
              <a:t>Osnovno je za mediteransku prehranu da je karakterizirana umjerenom upotrebom mesa, mlijeka, sira, visokim unosom složenih ugljikohidrata (krumpir, palenta, tijesto, riža), svježeg voća i povrća (koji uz vitamine i minerale predstavljaju bogati izvor dijetalnih vlakana), redovitom upotrebom ribe (</a:t>
            </a:r>
            <a:r>
              <a:rPr lang="hr-HR" dirty="0" smtClean="0"/>
              <a:t>koja je bogata omega-3 masnim kiselinama</a:t>
            </a:r>
            <a:r>
              <a:rPr lang="hr-HR" dirty="0"/>
              <a:t>) i upotrebom masti koja je gotovo sva sadržana u obliku maslinovog ulja.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2188726"/>
            <a:ext cx="4918854" cy="32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44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19" y="760777"/>
            <a:ext cx="4438273" cy="5413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5043" y="2344250"/>
            <a:ext cx="4945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Mediteranska prehrana ima obilježja liberalne vegetarijanske prehrane, bogate omega-3 masnim kiselinama, vlaknima, vitaminima B skupine, i raznovrsnim antioksidansima. Istodobno je siromašna zasićenim mastima, međutim, količina ukupnih masnoća na gornjoj je granici ili čak prelazi „magičnih“ 30 %</a:t>
            </a:r>
          </a:p>
        </p:txBody>
      </p:sp>
    </p:spTree>
    <p:extLst>
      <p:ext uri="{BB962C8B-B14F-4D97-AF65-F5344CB8AC3E}">
        <p14:creationId xmlns:p14="http://schemas.microsoft.com/office/powerpoint/2010/main" val="3986121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00231"/>
            <a:ext cx="9609668" cy="812659"/>
          </a:xfrm>
        </p:spPr>
        <p:txBody>
          <a:bodyPr/>
          <a:lstStyle/>
          <a:p>
            <a:pPr algn="ctr"/>
            <a:r>
              <a:rPr lang="hr-HR" b="1" dirty="0" smtClean="0"/>
              <a:t>Svakodnevna tjelesna aktivnost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742518"/>
            <a:ext cx="4568663" cy="2383272"/>
          </a:xfrm>
        </p:spPr>
        <p:txBody>
          <a:bodyPr/>
          <a:lstStyle/>
          <a:p>
            <a:r>
              <a:rPr lang="hr-HR" dirty="0" smtClean="0"/>
              <a:t>Uz pravilan način prehrane potrebna je svakodnevna tjelovježba za postizanje maksiamlne učinkovitosti određene prehrane. Bilo to trčenje, škraping, plivanje, vožnja bicikle ili jednostavan </a:t>
            </a:r>
            <a:r>
              <a:rPr lang="hr-HR" i="1" dirty="0" smtClean="0"/>
              <a:t>jogging </a:t>
            </a:r>
            <a:r>
              <a:rPr lang="hr-HR" dirty="0" smtClean="0"/>
              <a:t>potrebno je kretati se svaki dan, napraviti cca. 8000 koraka i hidratizirati se.</a:t>
            </a:r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4" y="2098574"/>
            <a:ext cx="4695702" cy="36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2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2276"/>
            <a:ext cx="9609668" cy="875763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Žitarice i proizvodi;krumpir, tjestenina, riža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193" y="1655794"/>
            <a:ext cx="4439875" cy="443510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Rafinirane i integralne → značajna količina vlakana </a:t>
            </a:r>
          </a:p>
          <a:p>
            <a:r>
              <a:rPr lang="hr-HR" dirty="0"/>
              <a:t>•smanjuju vrijeme prolaza hrane kroz crijevo </a:t>
            </a:r>
          </a:p>
          <a:p>
            <a:r>
              <a:rPr lang="hr-HR" dirty="0"/>
              <a:t>•poboljšavaju kontrolu metabolizma glukoze i masti </a:t>
            </a:r>
          </a:p>
          <a:p>
            <a:r>
              <a:rPr lang="hr-HR" dirty="0"/>
              <a:t>• reguliraju stolicu </a:t>
            </a:r>
          </a:p>
          <a:p>
            <a:r>
              <a:rPr lang="hr-HR" dirty="0" smtClean="0"/>
              <a:t>• deficitarne </a:t>
            </a:r>
            <a:r>
              <a:rPr lang="hr-HR" dirty="0"/>
              <a:t>na esencijalnim </a:t>
            </a:r>
            <a:r>
              <a:rPr lang="hr-HR" dirty="0" smtClean="0"/>
              <a:t>aminokiselinama</a:t>
            </a:r>
          </a:p>
          <a:p>
            <a:r>
              <a:rPr lang="hr-HR" dirty="0"/>
              <a:t>• energija, škrob i celuloza, </a:t>
            </a:r>
            <a:r>
              <a:rPr lang="hr-HR" dirty="0" smtClean="0"/>
              <a:t>bjelančevine,</a:t>
            </a:r>
          </a:p>
          <a:p>
            <a:r>
              <a:rPr lang="hr-HR" dirty="0"/>
              <a:t>mineralne tvari (Fe, P, K</a:t>
            </a:r>
            <a:r>
              <a:rPr lang="hr-HR" dirty="0" smtClean="0"/>
              <a:t>), </a:t>
            </a:r>
            <a:r>
              <a:rPr lang="it-IT" dirty="0"/>
              <a:t>vitamine (</a:t>
            </a:r>
            <a:r>
              <a:rPr lang="it-IT" dirty="0" smtClean="0"/>
              <a:t>B1 </a:t>
            </a:r>
            <a:r>
              <a:rPr lang="it-IT" dirty="0"/>
              <a:t>2 3 6, E </a:t>
            </a:r>
            <a:r>
              <a:rPr lang="it-IT" dirty="0" smtClean="0"/>
              <a:t>)</a:t>
            </a:r>
            <a:endParaRPr lang="it-IT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08916"/>
            <a:ext cx="4381500" cy="35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5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72198"/>
            <a:ext cx="9609668" cy="980084"/>
          </a:xfrm>
        </p:spPr>
        <p:txBody>
          <a:bodyPr/>
          <a:lstStyle/>
          <a:p>
            <a:pPr algn="ctr"/>
            <a:r>
              <a:rPr lang="hr-HR" b="1" dirty="0"/>
              <a:t>Voće, lisnato povrće, mahunarke i orašasti plodovi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426334"/>
            <a:ext cx="4693274" cy="468147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•vitamini→ C, B skupine = B1, B2 B6, folati; E, karoteni </a:t>
            </a:r>
          </a:p>
          <a:p>
            <a:r>
              <a:rPr lang="hr-HR" dirty="0"/>
              <a:t>•mineralne tvari → Fe (anorganski oblik), Mg, Ca, K, Cu, P </a:t>
            </a:r>
          </a:p>
          <a:p>
            <a:r>
              <a:rPr lang="hr-HR" dirty="0"/>
              <a:t>•prehrambena vlakna </a:t>
            </a:r>
          </a:p>
          <a:p>
            <a:r>
              <a:rPr lang="hr-HR" dirty="0"/>
              <a:t>•sastojci koji imaju antioksidacijska svojstva (rajčica, grožđe, zeleni čaj, bijeli luk, naranča...) </a:t>
            </a:r>
          </a:p>
          <a:p>
            <a:r>
              <a:rPr lang="hr-HR" dirty="0"/>
              <a:t>•biljni pigment (flavonoid) → imunološki sustav biljke→ antioksidansi </a:t>
            </a:r>
          </a:p>
          <a:p>
            <a:r>
              <a:rPr lang="hr-HR" dirty="0"/>
              <a:t>•400 g odnosno 5 ili više obroka dnevno </a:t>
            </a:r>
          </a:p>
          <a:p>
            <a:r>
              <a:rPr lang="hr-HR" dirty="0"/>
              <a:t>•prednost dati sezonskom, svježem, lokalno proizvedenom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5" y="2034862"/>
            <a:ext cx="4916393" cy="34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1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95459" y="5125792"/>
            <a:ext cx="3409565" cy="321971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7554" y="2330397"/>
            <a:ext cx="4912216" cy="2383272"/>
          </a:xfrm>
        </p:spPr>
        <p:txBody>
          <a:bodyPr>
            <a:normAutofit/>
          </a:bodyPr>
          <a:lstStyle/>
          <a:p>
            <a:r>
              <a:rPr lang="hr-HR" dirty="0"/>
              <a:t>•energetska vrijednost mala (oko 50 kcal/100 g) </a:t>
            </a:r>
          </a:p>
          <a:p>
            <a:r>
              <a:rPr lang="hr-HR" dirty="0"/>
              <a:t>•visok sadržaj vode (oko 90%) </a:t>
            </a:r>
          </a:p>
          <a:p>
            <a:r>
              <a:rPr lang="hr-HR" dirty="0"/>
              <a:t>•nizak sadržaj masti (&lt; 1%) </a:t>
            </a:r>
          </a:p>
          <a:p>
            <a:r>
              <a:rPr lang="hr-HR" dirty="0"/>
              <a:t>•bjelančevina (maks. 4</a:t>
            </a:r>
            <a:r>
              <a:rPr lang="hr-HR" dirty="0" smtClean="0"/>
              <a:t>%)</a:t>
            </a:r>
          </a:p>
          <a:p>
            <a:r>
              <a:rPr lang="hr-HR" dirty="0"/>
              <a:t>•ugljikohidrata (5 – 17%), veći što je plod zreliji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80" y="2124675"/>
            <a:ext cx="4129216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8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97200"/>
            <a:ext cx="9609668" cy="851296"/>
          </a:xfrm>
        </p:spPr>
        <p:txBody>
          <a:bodyPr/>
          <a:lstStyle/>
          <a:p>
            <a:pPr algn="ctr"/>
            <a:r>
              <a:rPr lang="hr-HR" b="1" dirty="0" smtClean="0"/>
              <a:t>Mahunarke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915" y="1879808"/>
            <a:ext cx="4113726" cy="3877221"/>
          </a:xfrm>
        </p:spPr>
        <p:txBody>
          <a:bodyPr>
            <a:normAutofit/>
          </a:bodyPr>
          <a:lstStyle/>
          <a:p>
            <a:r>
              <a:rPr lang="hr-HR" dirty="0" smtClean="0"/>
              <a:t>• Leguminoze </a:t>
            </a:r>
            <a:r>
              <a:rPr lang="hr-HR" dirty="0"/>
              <a:t>i grahorice → grah, leća, slanutak, bob, mahune </a:t>
            </a:r>
          </a:p>
          <a:p>
            <a:r>
              <a:rPr lang="hr-HR" dirty="0" smtClean="0"/>
              <a:t>• &gt; </a:t>
            </a:r>
            <a:r>
              <a:rPr lang="hr-HR" dirty="0"/>
              <a:t>bjelančevina (biološki vrijedne) i ugljikohidrata (škrob) → visoka energetska vrijednost </a:t>
            </a:r>
          </a:p>
          <a:p>
            <a:r>
              <a:rPr lang="hr-HR" dirty="0" smtClean="0"/>
              <a:t>• &lt; </a:t>
            </a:r>
            <a:r>
              <a:rPr lang="hr-HR" dirty="0"/>
              <a:t>vitamina i mineralnih tvari (Ca/P nepovoljan) </a:t>
            </a:r>
          </a:p>
          <a:p>
            <a:r>
              <a:rPr lang="hr-HR" dirty="0" smtClean="0"/>
              <a:t>• dobro </a:t>
            </a:r>
            <a:r>
              <a:rPr lang="hr-HR" dirty="0"/>
              <a:t>ih je kombinirati s KUPUSNJAČAMA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2330393"/>
            <a:ext cx="5495942" cy="29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2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915</Words>
  <Application>Microsoft Office PowerPoint</Application>
  <PresentationFormat>Široki zaslon</PresentationFormat>
  <Paragraphs>95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Mediteranski način prehrane</vt:lpstr>
      <vt:lpstr>ISHODI - učenik prepoznaje osnovna obilježja mediteranske prehrane - učenik primjenjuje mediteransku prehranu u svom jelovniku </vt:lpstr>
      <vt:lpstr>Mediteranska prehrana</vt:lpstr>
      <vt:lpstr>PowerPoint prezentacija</vt:lpstr>
      <vt:lpstr>Svakodnevna tjelesna aktivnost</vt:lpstr>
      <vt:lpstr>Žitarice i proizvodi;krumpir, tjestenina, riža</vt:lpstr>
      <vt:lpstr>Voće, lisnato povrće, mahunarke i orašasti plodovi</vt:lpstr>
      <vt:lpstr>  </vt:lpstr>
      <vt:lpstr>Mahunarke</vt:lpstr>
      <vt:lpstr>Mlijeko i mliječni proizvodi </vt:lpstr>
      <vt:lpstr>Riba, perad, jaja, meso </vt:lpstr>
      <vt:lpstr>Riba</vt:lpstr>
      <vt:lpstr>Omega-3 masne kiseline </vt:lpstr>
      <vt:lpstr>Maslinovo ulje i riba </vt:lpstr>
      <vt:lpstr>Crno vino</vt:lpstr>
      <vt:lpstr>Začini</vt:lpstr>
      <vt:lpstr>Začinsko bilje</vt:lpstr>
      <vt:lpstr>Slatkiši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Načini prehrane i dijete</dc:title>
  <dc:creator>Megi Lerga</dc:creator>
  <cp:lastModifiedBy>TZK</cp:lastModifiedBy>
  <cp:revision>20</cp:revision>
  <dcterms:created xsi:type="dcterms:W3CDTF">2020-02-22T15:47:32Z</dcterms:created>
  <dcterms:modified xsi:type="dcterms:W3CDTF">2021-06-30T08:41:14Z</dcterms:modified>
</cp:coreProperties>
</file>